
<file path=[Content_Types].xml><?xml version="1.0" encoding="utf-8"?>
<Types xmlns="http://schemas.openxmlformats.org/package/2006/content-types">
  <Default Extension="xml" ContentType="application/xml"/>
  <Default Extension="pdf" ContentType="application/pd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5" r:id="rId3"/>
    <p:sldId id="267" r:id="rId4"/>
    <p:sldId id="272" r:id="rId5"/>
    <p:sldId id="271" r:id="rId6"/>
    <p:sldId id="270" r:id="rId7"/>
    <p:sldId id="273" r:id="rId8"/>
    <p:sldId id="274" r:id="rId9"/>
    <p:sldId id="275" r:id="rId10"/>
    <p:sldId id="276" r:id="rId11"/>
    <p:sldId id="278" r:id="rId12"/>
    <p:sldId id="279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5"/>
    <p:restoredTop sz="94651"/>
  </p:normalViewPr>
  <p:slideViewPr>
    <p:cSldViewPr snapToGrid="0" snapToObjects="1">
      <p:cViewPr>
        <p:scale>
          <a:sx n="91" d="100"/>
          <a:sy n="91" d="100"/>
        </p:scale>
        <p:origin x="2896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9D529-6FBC-1C49-A406-6E3B00A0BC52}" type="doc">
      <dgm:prSet loTypeId="urn:microsoft.com/office/officeart/2005/8/layout/v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D0E98E-C803-6949-AEDA-DD6B4DA10B9C}">
      <dgm:prSet phldrT="[Text]"/>
      <dgm:spPr/>
      <dgm:t>
        <a:bodyPr/>
        <a:lstStyle/>
        <a:p>
          <a:r>
            <a:rPr lang="en-US" dirty="0" smtClean="0"/>
            <a:t>IV BOLUS</a:t>
          </a:r>
          <a:endParaRPr lang="en-US" dirty="0"/>
        </a:p>
      </dgm:t>
    </dgm:pt>
    <dgm:pt modelId="{86AFC475-5BA7-B842-97AC-8011D716953C}" type="parTrans" cxnId="{B4D93E7B-5BF4-5243-9892-8917C0BDB05D}">
      <dgm:prSet/>
      <dgm:spPr/>
      <dgm:t>
        <a:bodyPr/>
        <a:lstStyle/>
        <a:p>
          <a:endParaRPr lang="en-US"/>
        </a:p>
      </dgm:t>
    </dgm:pt>
    <dgm:pt modelId="{4A30C798-2796-C843-B595-CA058BC2A51A}" type="sibTrans" cxnId="{B4D93E7B-5BF4-5243-9892-8917C0BDB05D}">
      <dgm:prSet/>
      <dgm:spPr/>
      <dgm:t>
        <a:bodyPr/>
        <a:lstStyle/>
        <a:p>
          <a:endParaRPr lang="en-US"/>
        </a:p>
      </dgm:t>
    </dgm:pt>
    <dgm:pt modelId="{F4F038A2-FC37-A847-B6F7-D7399F0EEFC7}">
      <dgm:prSet phldrT="[Text]"/>
      <dgm:spPr/>
      <dgm:t>
        <a:bodyPr/>
        <a:lstStyle/>
        <a:p>
          <a:r>
            <a:rPr lang="en-US" dirty="0" smtClean="0"/>
            <a:t>Residual method</a:t>
          </a:r>
          <a:endParaRPr lang="en-US" dirty="0"/>
        </a:p>
      </dgm:t>
    </dgm:pt>
    <dgm:pt modelId="{2EA5AAC0-54C6-3947-870A-6162674A6C0E}" type="parTrans" cxnId="{DEEFB2D2-EC53-0E48-8546-BB0C7986F79D}">
      <dgm:prSet/>
      <dgm:spPr/>
      <dgm:t>
        <a:bodyPr/>
        <a:lstStyle/>
        <a:p>
          <a:endParaRPr lang="en-US"/>
        </a:p>
      </dgm:t>
    </dgm:pt>
    <dgm:pt modelId="{6B1B9E93-683C-3A40-85A0-89CE795F9466}" type="sibTrans" cxnId="{DEEFB2D2-EC53-0E48-8546-BB0C7986F79D}">
      <dgm:prSet/>
      <dgm:spPr/>
      <dgm:t>
        <a:bodyPr/>
        <a:lstStyle/>
        <a:p>
          <a:endParaRPr lang="en-US"/>
        </a:p>
      </dgm:t>
    </dgm:pt>
    <dgm:pt modelId="{FBE25D20-A144-E649-9AF1-EB550D827A2B}">
      <dgm:prSet phldrT="[Text]"/>
      <dgm:spPr/>
      <dgm:t>
        <a:bodyPr/>
        <a:lstStyle/>
        <a:p>
          <a:r>
            <a:rPr lang="en-US" dirty="0" smtClean="0"/>
            <a:t>Trapezoidal method</a:t>
          </a:r>
          <a:endParaRPr lang="en-US" dirty="0"/>
        </a:p>
      </dgm:t>
    </dgm:pt>
    <dgm:pt modelId="{CE7B5C06-BE27-D340-AA78-8D92A75D7E53}" type="parTrans" cxnId="{97191C7E-8D07-514D-B235-F81055320738}">
      <dgm:prSet/>
      <dgm:spPr/>
      <dgm:t>
        <a:bodyPr/>
        <a:lstStyle/>
        <a:p>
          <a:endParaRPr lang="en-US"/>
        </a:p>
      </dgm:t>
    </dgm:pt>
    <dgm:pt modelId="{6B8565AF-B278-0646-AEA6-123B2386F28C}" type="sibTrans" cxnId="{97191C7E-8D07-514D-B235-F81055320738}">
      <dgm:prSet/>
      <dgm:spPr/>
      <dgm:t>
        <a:bodyPr/>
        <a:lstStyle/>
        <a:p>
          <a:endParaRPr lang="en-US"/>
        </a:p>
      </dgm:t>
    </dgm:pt>
    <dgm:pt modelId="{6C9D4841-533E-9E4E-B062-6FFD24C7E344}">
      <dgm:prSet phldrT="[Text]"/>
      <dgm:spPr/>
      <dgm:t>
        <a:bodyPr/>
        <a:lstStyle/>
        <a:p>
          <a:r>
            <a:rPr lang="en-US" dirty="0" smtClean="0"/>
            <a:t>EXRRAVASCULAR</a:t>
          </a:r>
          <a:r>
            <a:rPr lang="en-US" baseline="0" dirty="0" smtClean="0"/>
            <a:t> </a:t>
          </a:r>
        </a:p>
        <a:p>
          <a:r>
            <a:rPr lang="en-US" baseline="0" dirty="0" smtClean="0"/>
            <a:t>(ORAL , I.M. , TRASDERMAL , </a:t>
          </a:r>
          <a:r>
            <a:rPr lang="en-US" baseline="0" dirty="0" err="1" smtClean="0"/>
            <a:t>etc</a:t>
          </a:r>
          <a:r>
            <a:rPr lang="mr-IN" baseline="0" dirty="0" smtClean="0"/>
            <a:t>…</a:t>
          </a:r>
          <a:r>
            <a:rPr lang="en-US" baseline="0" dirty="0" smtClean="0"/>
            <a:t>)</a:t>
          </a:r>
          <a:endParaRPr lang="en-US" dirty="0"/>
        </a:p>
      </dgm:t>
    </dgm:pt>
    <dgm:pt modelId="{CFD27235-435B-3E47-8990-3C68EE652D7C}" type="parTrans" cxnId="{E9222D45-6AF0-A647-9B31-BCFE6BD2B7CA}">
      <dgm:prSet/>
      <dgm:spPr/>
      <dgm:t>
        <a:bodyPr/>
        <a:lstStyle/>
        <a:p>
          <a:endParaRPr lang="en-US"/>
        </a:p>
      </dgm:t>
    </dgm:pt>
    <dgm:pt modelId="{A8FFEB86-64A6-4244-8FBC-3FF25BEE6942}" type="sibTrans" cxnId="{E9222D45-6AF0-A647-9B31-BCFE6BD2B7CA}">
      <dgm:prSet/>
      <dgm:spPr/>
      <dgm:t>
        <a:bodyPr/>
        <a:lstStyle/>
        <a:p>
          <a:endParaRPr lang="en-US"/>
        </a:p>
      </dgm:t>
    </dgm:pt>
    <dgm:pt modelId="{7A156065-1770-734B-8729-99926EC3F398}">
      <dgm:prSet phldrT="[Text]"/>
      <dgm:spPr/>
      <dgm:t>
        <a:bodyPr/>
        <a:lstStyle/>
        <a:p>
          <a:r>
            <a:rPr lang="en-US" dirty="0" smtClean="0"/>
            <a:t>Residual method</a:t>
          </a:r>
          <a:endParaRPr lang="en-US" dirty="0"/>
        </a:p>
      </dgm:t>
    </dgm:pt>
    <dgm:pt modelId="{5D25345F-C3C1-5A4F-B9B5-965E561F4EF3}" type="parTrans" cxnId="{CDB35BB9-6D9D-7F40-8912-F88615F15F9D}">
      <dgm:prSet/>
      <dgm:spPr/>
      <dgm:t>
        <a:bodyPr/>
        <a:lstStyle/>
        <a:p>
          <a:endParaRPr lang="en-US"/>
        </a:p>
      </dgm:t>
    </dgm:pt>
    <dgm:pt modelId="{024202C8-5A10-3748-A2EB-D7FB16830B01}" type="sibTrans" cxnId="{CDB35BB9-6D9D-7F40-8912-F88615F15F9D}">
      <dgm:prSet/>
      <dgm:spPr/>
      <dgm:t>
        <a:bodyPr/>
        <a:lstStyle/>
        <a:p>
          <a:endParaRPr lang="en-US"/>
        </a:p>
      </dgm:t>
    </dgm:pt>
    <dgm:pt modelId="{56C6B4A3-1DC9-2240-9476-D3C24EB705E8}">
      <dgm:prSet phldrT="[Text]"/>
      <dgm:spPr/>
      <dgm:t>
        <a:bodyPr/>
        <a:lstStyle/>
        <a:p>
          <a:r>
            <a:rPr lang="en-US" dirty="0" smtClean="0"/>
            <a:t>Trapezoidal method</a:t>
          </a:r>
          <a:endParaRPr lang="en-US" dirty="0"/>
        </a:p>
      </dgm:t>
    </dgm:pt>
    <dgm:pt modelId="{0FB2CE55-B7BF-944E-B0A3-488E67AD9B89}" type="parTrans" cxnId="{31830AF2-4F1C-8848-9033-3F269E2B5C6E}">
      <dgm:prSet/>
      <dgm:spPr/>
      <dgm:t>
        <a:bodyPr/>
        <a:lstStyle/>
        <a:p>
          <a:endParaRPr lang="en-US"/>
        </a:p>
      </dgm:t>
    </dgm:pt>
    <dgm:pt modelId="{CC192CDC-06AB-2641-B8F3-E2E41BB2D0A9}" type="sibTrans" cxnId="{31830AF2-4F1C-8848-9033-3F269E2B5C6E}">
      <dgm:prSet/>
      <dgm:spPr/>
      <dgm:t>
        <a:bodyPr/>
        <a:lstStyle/>
        <a:p>
          <a:pPr rtl="0"/>
          <a:endParaRPr lang="en-US"/>
        </a:p>
      </dgm:t>
    </dgm:pt>
    <dgm:pt modelId="{B718313C-ACDD-F14C-801E-10F107D08975}" type="pres">
      <dgm:prSet presAssocID="{E2E9D529-6FBC-1C49-A406-6E3B00A0BC5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F0EF7E1-9E24-C74C-929D-62ABCCA8DBA5}" type="pres">
      <dgm:prSet presAssocID="{37D0E98E-C803-6949-AEDA-DD6B4DA10B9C}" presName="linNode" presStyleCnt="0"/>
      <dgm:spPr/>
    </dgm:pt>
    <dgm:pt modelId="{360AC36D-AD36-8C42-924C-DF0DC4830508}" type="pres">
      <dgm:prSet presAssocID="{37D0E98E-C803-6949-AEDA-DD6B4DA10B9C}" presName="parentShp" presStyleLbl="node1" presStyleIdx="0" presStyleCnt="2" custScaleX="47737" custLinFactNeighborX="-10666" custLinFactNeighborY="31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A39D6-B667-914E-8537-6192B1739BE3}" type="pres">
      <dgm:prSet presAssocID="{37D0E98E-C803-6949-AEDA-DD6B4DA10B9C}" presName="childShp" presStyleLbl="bgAccFollowNode1" presStyleIdx="0" presStyleCnt="2" custScaleX="120485" custLinFactNeighborX="-10582" custLinFactNeighborY="19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83C40D-2111-5946-92AF-A05278E1CFE5}" type="pres">
      <dgm:prSet presAssocID="{4A30C798-2796-C843-B595-CA058BC2A51A}" presName="spacing" presStyleCnt="0"/>
      <dgm:spPr/>
    </dgm:pt>
    <dgm:pt modelId="{47434B0B-7059-BF49-92B5-12E12AA7EFDF}" type="pres">
      <dgm:prSet presAssocID="{6C9D4841-533E-9E4E-B062-6FFD24C7E344}" presName="linNode" presStyleCnt="0"/>
      <dgm:spPr/>
    </dgm:pt>
    <dgm:pt modelId="{A17743ED-C6A5-1C4B-954E-2693B4E2FAD4}" type="pres">
      <dgm:prSet presAssocID="{6C9D4841-533E-9E4E-B062-6FFD24C7E344}" presName="parentShp" presStyleLbl="node1" presStyleIdx="1" presStyleCnt="2" custScaleX="47121" custLinFactNeighborX="-3917" custLinFactNeighborY="4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E0E50A-2A85-B34B-9E50-5380A32F7648}" type="pres">
      <dgm:prSet presAssocID="{6C9D4841-533E-9E4E-B062-6FFD24C7E344}" presName="childShp" presStyleLbl="bgAccFollowNode1" presStyleIdx="1" presStyleCnt="2" custScaleX="127902" custLinFactNeighborX="-5044" custLinFactNeighborY="-4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CC1043-6768-0941-8F01-21C8FA320D36}" type="presOf" srcId="{FBE25D20-A144-E649-9AF1-EB550D827A2B}" destId="{F79A39D6-B667-914E-8537-6192B1739BE3}" srcOrd="0" destOrd="1" presId="urn:microsoft.com/office/officeart/2005/8/layout/vList6"/>
    <dgm:cxn modelId="{88EBE405-9437-8547-A2DF-538CC15B29A1}" type="presOf" srcId="{37D0E98E-C803-6949-AEDA-DD6B4DA10B9C}" destId="{360AC36D-AD36-8C42-924C-DF0DC4830508}" srcOrd="0" destOrd="0" presId="urn:microsoft.com/office/officeart/2005/8/layout/vList6"/>
    <dgm:cxn modelId="{7BCC2CAF-FC78-EB4A-A9D8-4A6658A74CB7}" type="presOf" srcId="{6C9D4841-533E-9E4E-B062-6FFD24C7E344}" destId="{A17743ED-C6A5-1C4B-954E-2693B4E2FAD4}" srcOrd="0" destOrd="0" presId="urn:microsoft.com/office/officeart/2005/8/layout/vList6"/>
    <dgm:cxn modelId="{31830AF2-4F1C-8848-9033-3F269E2B5C6E}" srcId="{6C9D4841-533E-9E4E-B062-6FFD24C7E344}" destId="{56C6B4A3-1DC9-2240-9476-D3C24EB705E8}" srcOrd="1" destOrd="0" parTransId="{0FB2CE55-B7BF-944E-B0A3-488E67AD9B89}" sibTransId="{CC192CDC-06AB-2641-B8F3-E2E41BB2D0A9}"/>
    <dgm:cxn modelId="{A9BABBDB-101A-FB49-A932-618D50F92DCF}" type="presOf" srcId="{7A156065-1770-734B-8729-99926EC3F398}" destId="{D8E0E50A-2A85-B34B-9E50-5380A32F7648}" srcOrd="0" destOrd="0" presId="urn:microsoft.com/office/officeart/2005/8/layout/vList6"/>
    <dgm:cxn modelId="{E9222D45-6AF0-A647-9B31-BCFE6BD2B7CA}" srcId="{E2E9D529-6FBC-1C49-A406-6E3B00A0BC52}" destId="{6C9D4841-533E-9E4E-B062-6FFD24C7E344}" srcOrd="1" destOrd="0" parTransId="{CFD27235-435B-3E47-8990-3C68EE652D7C}" sibTransId="{A8FFEB86-64A6-4244-8FBC-3FF25BEE6942}"/>
    <dgm:cxn modelId="{DEEFB2D2-EC53-0E48-8546-BB0C7986F79D}" srcId="{37D0E98E-C803-6949-AEDA-DD6B4DA10B9C}" destId="{F4F038A2-FC37-A847-B6F7-D7399F0EEFC7}" srcOrd="0" destOrd="0" parTransId="{2EA5AAC0-54C6-3947-870A-6162674A6C0E}" sibTransId="{6B1B9E93-683C-3A40-85A0-89CE795F9466}"/>
    <dgm:cxn modelId="{CDB35BB9-6D9D-7F40-8912-F88615F15F9D}" srcId="{6C9D4841-533E-9E4E-B062-6FFD24C7E344}" destId="{7A156065-1770-734B-8729-99926EC3F398}" srcOrd="0" destOrd="0" parTransId="{5D25345F-C3C1-5A4F-B9B5-965E561F4EF3}" sibTransId="{024202C8-5A10-3748-A2EB-D7FB16830B01}"/>
    <dgm:cxn modelId="{B4D93E7B-5BF4-5243-9892-8917C0BDB05D}" srcId="{E2E9D529-6FBC-1C49-A406-6E3B00A0BC52}" destId="{37D0E98E-C803-6949-AEDA-DD6B4DA10B9C}" srcOrd="0" destOrd="0" parTransId="{86AFC475-5BA7-B842-97AC-8011D716953C}" sibTransId="{4A30C798-2796-C843-B595-CA058BC2A51A}"/>
    <dgm:cxn modelId="{97191C7E-8D07-514D-B235-F81055320738}" srcId="{37D0E98E-C803-6949-AEDA-DD6B4DA10B9C}" destId="{FBE25D20-A144-E649-9AF1-EB550D827A2B}" srcOrd="1" destOrd="0" parTransId="{CE7B5C06-BE27-D340-AA78-8D92A75D7E53}" sibTransId="{6B8565AF-B278-0646-AEA6-123B2386F28C}"/>
    <dgm:cxn modelId="{B3A80D06-CCD3-5D46-8868-C858A558620E}" type="presOf" srcId="{F4F038A2-FC37-A847-B6F7-D7399F0EEFC7}" destId="{F79A39D6-B667-914E-8537-6192B1739BE3}" srcOrd="0" destOrd="0" presId="urn:microsoft.com/office/officeart/2005/8/layout/vList6"/>
    <dgm:cxn modelId="{6C937576-0B7D-1C44-B8F5-280C0363BD3C}" type="presOf" srcId="{E2E9D529-6FBC-1C49-A406-6E3B00A0BC52}" destId="{B718313C-ACDD-F14C-801E-10F107D08975}" srcOrd="0" destOrd="0" presId="urn:microsoft.com/office/officeart/2005/8/layout/vList6"/>
    <dgm:cxn modelId="{D8F4B6A8-CD67-1344-9781-82DDCAA22DDA}" type="presOf" srcId="{56C6B4A3-1DC9-2240-9476-D3C24EB705E8}" destId="{D8E0E50A-2A85-B34B-9E50-5380A32F7648}" srcOrd="0" destOrd="1" presId="urn:microsoft.com/office/officeart/2005/8/layout/vList6"/>
    <dgm:cxn modelId="{5FE5156D-BBC6-7541-8FCA-384217294B88}" type="presParOf" srcId="{B718313C-ACDD-F14C-801E-10F107D08975}" destId="{EF0EF7E1-9E24-C74C-929D-62ABCCA8DBA5}" srcOrd="0" destOrd="0" presId="urn:microsoft.com/office/officeart/2005/8/layout/vList6"/>
    <dgm:cxn modelId="{43574EDC-1134-4A4B-9381-0979E0C5F8AB}" type="presParOf" srcId="{EF0EF7E1-9E24-C74C-929D-62ABCCA8DBA5}" destId="{360AC36D-AD36-8C42-924C-DF0DC4830508}" srcOrd="0" destOrd="0" presId="urn:microsoft.com/office/officeart/2005/8/layout/vList6"/>
    <dgm:cxn modelId="{27F3C3BF-D975-5C44-A401-BE89A63FAF9F}" type="presParOf" srcId="{EF0EF7E1-9E24-C74C-929D-62ABCCA8DBA5}" destId="{F79A39D6-B667-914E-8537-6192B1739BE3}" srcOrd="1" destOrd="0" presId="urn:microsoft.com/office/officeart/2005/8/layout/vList6"/>
    <dgm:cxn modelId="{B9D1C376-D477-DA4B-B5F5-2D9535C2AD8E}" type="presParOf" srcId="{B718313C-ACDD-F14C-801E-10F107D08975}" destId="{4283C40D-2111-5946-92AF-A05278E1CFE5}" srcOrd="1" destOrd="0" presId="urn:microsoft.com/office/officeart/2005/8/layout/vList6"/>
    <dgm:cxn modelId="{4C93DF21-B5DB-3349-91EE-1006F0FA4570}" type="presParOf" srcId="{B718313C-ACDD-F14C-801E-10F107D08975}" destId="{47434B0B-7059-BF49-92B5-12E12AA7EFDF}" srcOrd="2" destOrd="0" presId="urn:microsoft.com/office/officeart/2005/8/layout/vList6"/>
    <dgm:cxn modelId="{FC5041A3-4038-AD43-80E2-07CE0FDA654D}" type="presParOf" srcId="{47434B0B-7059-BF49-92B5-12E12AA7EFDF}" destId="{A17743ED-C6A5-1C4B-954E-2693B4E2FAD4}" srcOrd="0" destOrd="0" presId="urn:microsoft.com/office/officeart/2005/8/layout/vList6"/>
    <dgm:cxn modelId="{E072DC6D-C5DB-AB41-9611-87BDB4BEB52B}" type="presParOf" srcId="{47434B0B-7059-BF49-92B5-12E12AA7EFDF}" destId="{D8E0E50A-2A85-B34B-9E50-5380A32F764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A39D6-B667-914E-8537-6192B1739BE3}">
      <dsp:nvSpPr>
        <dsp:cNvPr id="0" name=""/>
        <dsp:cNvSpPr/>
      </dsp:nvSpPr>
      <dsp:spPr>
        <a:xfrm>
          <a:off x="2015745" y="51321"/>
          <a:ext cx="7601832" cy="25885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/>
            <a:t>Residual method</a:t>
          </a:r>
          <a:endParaRPr lang="en-US" sz="4800" kern="1200" dirty="0"/>
        </a:p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800" kern="1200" dirty="0" smtClean="0"/>
            <a:t>Trapezoidal method</a:t>
          </a:r>
          <a:endParaRPr lang="en-US" sz="4800" kern="1200" dirty="0"/>
        </a:p>
      </dsp:txBody>
      <dsp:txXfrm>
        <a:off x="2015745" y="374886"/>
        <a:ext cx="6631136" cy="1941392"/>
      </dsp:txXfrm>
    </dsp:sp>
    <dsp:sp modelId="{360AC36D-AD36-8C42-924C-DF0DC4830508}">
      <dsp:nvSpPr>
        <dsp:cNvPr id="0" name=""/>
        <dsp:cNvSpPr/>
      </dsp:nvSpPr>
      <dsp:spPr>
        <a:xfrm>
          <a:off x="0" y="83004"/>
          <a:ext cx="2007932" cy="25885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IV BOLUS</a:t>
          </a:r>
          <a:endParaRPr lang="en-US" sz="1500" kern="1200" dirty="0"/>
        </a:p>
      </dsp:txBody>
      <dsp:txXfrm>
        <a:off x="98019" y="181023"/>
        <a:ext cx="1811894" cy="2392484"/>
      </dsp:txXfrm>
    </dsp:sp>
    <dsp:sp modelId="{D8E0E50A-2A85-B34B-9E50-5380A32F7648}">
      <dsp:nvSpPr>
        <dsp:cNvPr id="0" name=""/>
        <dsp:cNvSpPr/>
      </dsp:nvSpPr>
      <dsp:spPr>
        <a:xfrm>
          <a:off x="2001749" y="2836337"/>
          <a:ext cx="8069797" cy="258852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5" tIns="29845" rIns="29845" bIns="29845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kern="1200" dirty="0" smtClean="0"/>
            <a:t>Residual method</a:t>
          </a:r>
          <a:endParaRPr lang="en-US" sz="4700" kern="1200" dirty="0"/>
        </a:p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700" kern="1200" dirty="0" smtClean="0"/>
            <a:t>Trapezoidal method</a:t>
          </a:r>
          <a:endParaRPr lang="en-US" sz="4700" kern="1200" dirty="0"/>
        </a:p>
      </dsp:txBody>
      <dsp:txXfrm>
        <a:off x="2001749" y="3159902"/>
        <a:ext cx="7099101" cy="1941392"/>
      </dsp:txXfrm>
    </dsp:sp>
    <dsp:sp modelId="{A17743ED-C6A5-1C4B-954E-2693B4E2FAD4}">
      <dsp:nvSpPr>
        <dsp:cNvPr id="0" name=""/>
        <dsp:cNvSpPr/>
      </dsp:nvSpPr>
      <dsp:spPr>
        <a:xfrm>
          <a:off x="0" y="2848701"/>
          <a:ext cx="1982022" cy="25885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EXRRAVASCULAR</a:t>
          </a:r>
          <a:r>
            <a:rPr lang="en-US" sz="1500" kern="1200" baseline="0" dirty="0" smtClean="0"/>
            <a:t>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baseline="0" dirty="0" smtClean="0"/>
            <a:t>(ORAL , I.M. , TRASDERMAL , </a:t>
          </a:r>
          <a:r>
            <a:rPr lang="en-US" sz="1500" kern="1200" baseline="0" dirty="0" err="1" smtClean="0"/>
            <a:t>etc</a:t>
          </a:r>
          <a:r>
            <a:rPr lang="mr-IN" sz="1500" kern="1200" baseline="0" dirty="0" smtClean="0"/>
            <a:t>…</a:t>
          </a:r>
          <a:r>
            <a:rPr lang="en-US" sz="1500" kern="1200" baseline="0" dirty="0" smtClean="0"/>
            <a:t>)</a:t>
          </a:r>
          <a:endParaRPr lang="en-US" sz="1500" kern="1200" dirty="0"/>
        </a:p>
      </dsp:txBody>
      <dsp:txXfrm>
        <a:off x="96754" y="2945455"/>
        <a:ext cx="1788514" cy="2395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d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37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4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74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3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08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3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3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8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3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70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039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CD78E7-4D9D-7143-AC35-84CEA0112172}" type="datetimeFigureOut">
              <a:rPr lang="en-US" smtClean="0"/>
              <a:t>12/18/22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F0E7AC-905B-B042-B271-91C77DD82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.pd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Calculation of pharmacokinetic parameters From plasma data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1708" y="3928009"/>
            <a:ext cx="9144000" cy="1655762"/>
          </a:xfrm>
        </p:spPr>
        <p:txBody>
          <a:bodyPr/>
          <a:lstStyle/>
          <a:p>
            <a:r>
              <a:rPr lang="en-US" dirty="0" smtClean="0"/>
              <a:t>Lecturer : Noor </a:t>
            </a:r>
            <a:r>
              <a:rPr lang="en-US" dirty="0" err="1" smtClean="0"/>
              <a:t>Yousif</a:t>
            </a:r>
            <a:r>
              <a:rPr lang="en-US" dirty="0" smtClean="0"/>
              <a:t> Fareed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66" y="1089054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Relative Bioavailability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25" y="2103120"/>
            <a:ext cx="10705475" cy="3931920"/>
          </a:xfrm>
        </p:spPr>
        <p:txBody>
          <a:bodyPr/>
          <a:lstStyle/>
          <a:p>
            <a:pPr algn="just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 relative bioavailability study, the systemic expo- sure of a drug in a designated formulation (generally referred to as treatment A or reference formulation) is compared with that of the same drug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administered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 a reference formulation (generally referred to as treatment B or test formulation).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66" y="4189787"/>
            <a:ext cx="54864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53" y="1078787"/>
            <a:ext cx="11291299" cy="429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4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99" y="1869896"/>
            <a:ext cx="7479586" cy="38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6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Methods of AUC ESTIMATION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r>
              <a:rPr lang="en-US" dirty="0" smtClean="0"/>
              <a:t>AUC (area under curve)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3070" y="2381980"/>
            <a:ext cx="4660900" cy="284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61" y="2381980"/>
            <a:ext cx="4842131" cy="32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739739"/>
          <a:ext cx="10515600" cy="543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8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I.V.  bolus (residual method)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Semilog</a:t>
            </a:r>
            <a:r>
              <a:rPr lang="en-US" dirty="0" smtClean="0"/>
              <a:t> paper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17" y="2485994"/>
            <a:ext cx="4660900" cy="284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14368" y="4311325"/>
                <a:ext cx="2210540" cy="487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AUC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𝐶𝑃</m:t>
                        </m:r>
                        <m:r>
                          <a:rPr lang="en-US" b="0" i="1" baseline="30000" smtClean="0">
                            <a:latin typeface="Cambria Math" charset="0"/>
                          </a:rPr>
                          <m:t>0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𝑜𝑟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368" y="4311325"/>
                <a:ext cx="2210540" cy="487569"/>
              </a:xfrm>
              <a:prstGeom prst="rect">
                <a:avLst/>
              </a:prstGeom>
              <a:blipFill rotWithShape="0">
                <a:blip r:embed="rId3"/>
                <a:stretch>
                  <a:fillRect l="-2204" t="-3750" b="-7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14368" y="3539062"/>
                <a:ext cx="238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𝐾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𝑜𝑟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ℬ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= slope x -2.303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368" y="3539062"/>
                <a:ext cx="2380588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98333" r="-1535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214368" y="2883809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Slope = △Y/ △X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I.V.  bolus (Trapezoidal method)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835898"/>
            <a:ext cx="10515600" cy="4688191"/>
          </a:xfrm>
        </p:spPr>
        <p:txBody>
          <a:bodyPr/>
          <a:lstStyle/>
          <a:p>
            <a:r>
              <a:rPr lang="en-US" dirty="0" smtClean="0"/>
              <a:t>Regular paper</a:t>
            </a:r>
          </a:p>
          <a:p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60" y="2547144"/>
            <a:ext cx="4241800" cy="2908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58659" y="2393244"/>
            <a:ext cx="564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AUC = AUC1+ AUC2+ AUC</a:t>
            </a:r>
            <a:r>
              <a:rPr lang="en-US" baseline="-25000" dirty="0" smtClean="0"/>
              <a:t>3</a:t>
            </a:r>
            <a:r>
              <a:rPr lang="en-US" dirty="0" smtClean="0"/>
              <a:t>+ AUC4+ AUC5 + AUC6 + AUC </a:t>
            </a:r>
            <a:r>
              <a:rPr lang="en-US" baseline="-25000" dirty="0" smtClean="0"/>
              <a:t>last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260622" y="3206044"/>
                <a:ext cx="5746043" cy="49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AUC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charset="0"/>
                          </a:rPr>
                          <m:t>𝐶𝑝</m:t>
                        </m:r>
                        <m:r>
                          <a:rPr lang="en-US" i="1" baseline="-25000" dirty="0" smtClean="0">
                            <a:latin typeface="Cambria Math" charset="0"/>
                          </a:rPr>
                          <m:t>0</m:t>
                        </m:r>
                        <m:r>
                          <a:rPr lang="en-US" i="1" dirty="0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charset="0"/>
                          </a:rPr>
                          <m:t>𝐶</m:t>
                        </m:r>
                        <m:r>
                          <a:rPr lang="en-US" i="1" dirty="0" smtClean="0">
                            <a:latin typeface="Cambria Math" charset="0"/>
                          </a:rPr>
                          <m:t>𝑝</m:t>
                        </m:r>
                        <m:r>
                          <a:rPr lang="en-US" i="1" baseline="-25000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 * (t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-t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) ++++++++++++++   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𝐶𝑝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𝑙𝑎𝑠𝑡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𝑜𝑟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ℬ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622" y="3206044"/>
                <a:ext cx="5746043" cy="491288"/>
              </a:xfrm>
              <a:prstGeom prst="rect">
                <a:avLst/>
              </a:prstGeom>
              <a:blipFill rotWithShape="0">
                <a:blip r:embed="rId3"/>
                <a:stretch>
                  <a:fillRect l="-954" t="-53086" b="-7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643973" y="4285103"/>
            <a:ext cx="320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the residual method</a:t>
            </a:r>
            <a:endParaRPr lang="en-US" dirty="0"/>
          </a:p>
        </p:txBody>
      </p:sp>
      <p:cxnSp>
        <p:nvCxnSpPr>
          <p:cNvPr id="5" name="Curved Connector 4"/>
          <p:cNvCxnSpPr/>
          <p:nvPr/>
        </p:nvCxnSpPr>
        <p:spPr>
          <a:xfrm rot="5400000">
            <a:off x="9594993" y="3934711"/>
            <a:ext cx="587768" cy="113014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541178" y="4613097"/>
            <a:ext cx="513707" cy="277402"/>
          </a:xfrm>
          <a:custGeom>
            <a:avLst/>
            <a:gdLst>
              <a:gd name="connsiteX0" fmla="*/ 0 w 513707"/>
              <a:gd name="connsiteY0" fmla="*/ 0 h 277402"/>
              <a:gd name="connsiteX1" fmla="*/ 10274 w 513707"/>
              <a:gd name="connsiteY1" fmla="*/ 41096 h 277402"/>
              <a:gd name="connsiteX2" fmla="*/ 41096 w 513707"/>
              <a:gd name="connsiteY2" fmla="*/ 51370 h 277402"/>
              <a:gd name="connsiteX3" fmla="*/ 82193 w 513707"/>
              <a:gd name="connsiteY3" fmla="*/ 92467 h 277402"/>
              <a:gd name="connsiteX4" fmla="*/ 113015 w 513707"/>
              <a:gd name="connsiteY4" fmla="*/ 123290 h 277402"/>
              <a:gd name="connsiteX5" fmla="*/ 143838 w 513707"/>
              <a:gd name="connsiteY5" fmla="*/ 133564 h 277402"/>
              <a:gd name="connsiteX6" fmla="*/ 174660 w 513707"/>
              <a:gd name="connsiteY6" fmla="*/ 154112 h 277402"/>
              <a:gd name="connsiteX7" fmla="*/ 267128 w 513707"/>
              <a:gd name="connsiteY7" fmla="*/ 184934 h 277402"/>
              <a:gd name="connsiteX8" fmla="*/ 297950 w 513707"/>
              <a:gd name="connsiteY8" fmla="*/ 195209 h 277402"/>
              <a:gd name="connsiteX9" fmla="*/ 328773 w 513707"/>
              <a:gd name="connsiteY9" fmla="*/ 205483 h 277402"/>
              <a:gd name="connsiteX10" fmla="*/ 359595 w 513707"/>
              <a:gd name="connsiteY10" fmla="*/ 226031 h 277402"/>
              <a:gd name="connsiteX11" fmla="*/ 421240 w 513707"/>
              <a:gd name="connsiteY11" fmla="*/ 246579 h 277402"/>
              <a:gd name="connsiteX12" fmla="*/ 452062 w 513707"/>
              <a:gd name="connsiteY12" fmla="*/ 256854 h 277402"/>
              <a:gd name="connsiteX13" fmla="*/ 482885 w 513707"/>
              <a:gd name="connsiteY13" fmla="*/ 267128 h 277402"/>
              <a:gd name="connsiteX14" fmla="*/ 513707 w 513707"/>
              <a:gd name="connsiteY14" fmla="*/ 277402 h 27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3707" h="277402">
                <a:moveTo>
                  <a:pt x="0" y="0"/>
                </a:moveTo>
                <a:cubicBezTo>
                  <a:pt x="3425" y="13699"/>
                  <a:pt x="1453" y="30070"/>
                  <a:pt x="10274" y="41096"/>
                </a:cubicBezTo>
                <a:cubicBezTo>
                  <a:pt x="17039" y="49553"/>
                  <a:pt x="32283" y="45075"/>
                  <a:pt x="41096" y="51370"/>
                </a:cubicBezTo>
                <a:cubicBezTo>
                  <a:pt x="56861" y="62631"/>
                  <a:pt x="68494" y="78768"/>
                  <a:pt x="82193" y="92467"/>
                </a:cubicBezTo>
                <a:cubicBezTo>
                  <a:pt x="92467" y="102741"/>
                  <a:pt x="99231" y="118695"/>
                  <a:pt x="113015" y="123290"/>
                </a:cubicBezTo>
                <a:lnTo>
                  <a:pt x="143838" y="133564"/>
                </a:lnTo>
                <a:cubicBezTo>
                  <a:pt x="154112" y="140413"/>
                  <a:pt x="163376" y="149097"/>
                  <a:pt x="174660" y="154112"/>
                </a:cubicBezTo>
                <a:cubicBezTo>
                  <a:pt x="174670" y="154116"/>
                  <a:pt x="251712" y="179795"/>
                  <a:pt x="267128" y="184934"/>
                </a:cubicBezTo>
                <a:lnTo>
                  <a:pt x="297950" y="195209"/>
                </a:lnTo>
                <a:lnTo>
                  <a:pt x="328773" y="205483"/>
                </a:lnTo>
                <a:cubicBezTo>
                  <a:pt x="339047" y="212332"/>
                  <a:pt x="348311" y="221016"/>
                  <a:pt x="359595" y="226031"/>
                </a:cubicBezTo>
                <a:cubicBezTo>
                  <a:pt x="379388" y="234828"/>
                  <a:pt x="400692" y="239729"/>
                  <a:pt x="421240" y="246579"/>
                </a:cubicBezTo>
                <a:lnTo>
                  <a:pt x="452062" y="256854"/>
                </a:lnTo>
                <a:lnTo>
                  <a:pt x="482885" y="267128"/>
                </a:lnTo>
                <a:lnTo>
                  <a:pt x="513707" y="27740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Elbow Connector 16"/>
          <p:cNvCxnSpPr/>
          <p:nvPr/>
        </p:nvCxnSpPr>
        <p:spPr>
          <a:xfrm rot="16200000" flipH="1">
            <a:off x="4448837" y="5147226"/>
            <a:ext cx="1068512" cy="5550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98031" y="6003466"/>
            <a:ext cx="173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Residual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85" y="2213037"/>
            <a:ext cx="4842131" cy="3645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821" y="3008354"/>
            <a:ext cx="4635500" cy="774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1702" y="843240"/>
            <a:ext cx="427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Extravascular route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604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EXRRAVASCULAR (residual)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048" y="1977082"/>
            <a:ext cx="4979774" cy="4152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06765"/>
            <a:ext cx="5346357" cy="2005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76087" y="4707925"/>
                <a:ext cx="4349578" cy="763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AUC = AUC </a:t>
                </a:r>
                <a:r>
                  <a:rPr lang="en-US" dirty="0" err="1" smtClean="0"/>
                  <a:t>eli</a:t>
                </a:r>
                <a:r>
                  <a:rPr lang="en-US" dirty="0" smtClean="0"/>
                  <a:t> </a:t>
                </a:r>
                <a:r>
                  <a:rPr lang="mr-IN" dirty="0" smtClean="0"/>
                  <a:t>–</a:t>
                </a:r>
                <a:r>
                  <a:rPr lang="en-US" dirty="0" smtClean="0"/>
                  <a:t> AUC abs</a:t>
                </a:r>
              </a:p>
              <a:p>
                <a:r>
                  <a:rPr lang="en-US" dirty="0" smtClean="0"/>
                  <a:t>AUC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ℬ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− 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⍺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6087" y="4707925"/>
                <a:ext cx="4349578" cy="763863"/>
              </a:xfrm>
              <a:prstGeom prst="rect">
                <a:avLst/>
              </a:prstGeom>
              <a:blipFill rotWithShape="0">
                <a:blip r:embed="rId4"/>
                <a:stretch>
                  <a:fillRect l="-1262" t="-396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802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97867"/>
              </p:ext>
            </p:extLst>
          </p:nvPr>
        </p:nvGraphicFramePr>
        <p:xfrm>
          <a:off x="835632" y="976046"/>
          <a:ext cx="1827213" cy="498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r:id="rId3" imgW="10693400" imgH="23012400" progId="">
                  <p:embed/>
                </p:oleObj>
              </mc:Choice>
              <mc:Fallback>
                <p:oleObj r:id="rId3" imgW="10693400" imgH="23012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5632" y="976046"/>
                        <a:ext cx="1827213" cy="4980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18688" y="1938528"/>
            <a:ext cx="7498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Estimation of </a:t>
            </a:r>
            <a:r>
              <a:rPr lang="en-US" dirty="0" smtClean="0"/>
              <a:t>pharmacokinetic </a:t>
            </a:r>
            <a:r>
              <a:rPr lang="en-US" dirty="0"/>
              <a:t>parameters after I.V. bolus </a:t>
            </a:r>
            <a:r>
              <a:rPr lang="en-US" dirty="0" smtClean="0"/>
              <a:t>dose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Bioavaliability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Calculation of AUC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68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EXRRAVASCULAR (trapezoidal)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022" y="2201421"/>
            <a:ext cx="4888089" cy="3296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5111" y="2460978"/>
            <a:ext cx="566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AUC = AUC1+ AUC2+ AUC</a:t>
            </a:r>
            <a:r>
              <a:rPr lang="en-US" baseline="-25000" smtClean="0"/>
              <a:t>3</a:t>
            </a:r>
            <a:r>
              <a:rPr lang="en-US" smtClean="0"/>
              <a:t>+ AUC4+ AUC5 + AUC6 + AUC </a:t>
            </a:r>
            <a:r>
              <a:rPr lang="en-US" baseline="-25000" smtClean="0"/>
              <a:t>last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23467" y="3183467"/>
                <a:ext cx="4967898" cy="7682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AUC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charset="0"/>
                          </a:rPr>
                          <m:t>𝐶𝑝</m:t>
                        </m:r>
                        <m:r>
                          <a:rPr lang="en-US" i="1" baseline="-25000" dirty="0" smtClean="0">
                            <a:latin typeface="Cambria Math" charset="0"/>
                          </a:rPr>
                          <m:t>0</m:t>
                        </m:r>
                        <m:r>
                          <a:rPr lang="en-US" i="1" dirty="0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dirty="0" smtClean="0">
                            <a:latin typeface="Cambria Math" charset="0"/>
                          </a:rPr>
                          <m:t>𝐶</m:t>
                        </m:r>
                        <m:r>
                          <a:rPr lang="en-US" i="1" dirty="0" smtClean="0">
                            <a:latin typeface="Cambria Math" charset="0"/>
                          </a:rPr>
                          <m:t>𝑝</m:t>
                        </m:r>
                        <m:r>
                          <a:rPr lang="en-US" i="1" baseline="-25000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  * (t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-t</a:t>
                </a:r>
                <a:r>
                  <a:rPr lang="en-US" baseline="-25000" dirty="0" smtClean="0"/>
                  <a:t>0</a:t>
                </a:r>
                <a:r>
                  <a:rPr lang="en-US" dirty="0" smtClean="0"/>
                  <a:t>) ++++++++++++++   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𝐶𝑝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𝑙𝑎𝑠𝑡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𝑜𝑟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ℬ</m:t>
                        </m:r>
                      </m:den>
                    </m:f>
                  </m:oMath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467" y="3183467"/>
                <a:ext cx="4967898" cy="768287"/>
              </a:xfrm>
              <a:prstGeom prst="rect">
                <a:avLst/>
              </a:prstGeom>
              <a:blipFill rotWithShape="0">
                <a:blip r:embed="rId3"/>
                <a:stretch>
                  <a:fillRect l="-1104" t="-3412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8724426" y="4641619"/>
            <a:ext cx="2629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From the residual method</a:t>
            </a:r>
            <a:endParaRPr lang="en-US" dirty="0"/>
          </a:p>
        </p:txBody>
      </p:sp>
      <p:cxnSp>
        <p:nvCxnSpPr>
          <p:cNvPr id="8" name="Curved Connector 7"/>
          <p:cNvCxnSpPr/>
          <p:nvPr/>
        </p:nvCxnSpPr>
        <p:spPr>
          <a:xfrm rot="5400000">
            <a:off x="10473370" y="4118762"/>
            <a:ext cx="932701" cy="113014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999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8301"/>
            <a:ext cx="9144000" cy="609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2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I.V. BOLUS DOSE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506" y="2992342"/>
            <a:ext cx="4635500" cy="1643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753" y="1487103"/>
            <a:ext cx="445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843" y="760541"/>
            <a:ext cx="10515600" cy="153781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1. Elimination rate constant (K) and Elimination half life (t1/2)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19" y="2298356"/>
            <a:ext cx="8067747" cy="290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87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059" y="13783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2</a:t>
            </a:r>
            <a:r>
              <a:rPr lang="en-US" b="1" dirty="0"/>
              <a:t>. Apparent volume of distribution (V)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681" y="2428850"/>
            <a:ext cx="7019324" cy="26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487" y="8099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3- Clearance (Cl) </a:t>
            </a:r>
            <a:r>
              <a:rPr lang="en-US" smtClean="0"/>
              <a:t/>
            </a:r>
            <a:br>
              <a:rPr lang="en-US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055" y="1822557"/>
            <a:ext cx="2706301" cy="970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403" y="2245839"/>
            <a:ext cx="1913755" cy="54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Bioavailiability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6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effectLst/>
                <a:latin typeface="TimesLTStd" charset="0"/>
              </a:rPr>
              <a:t>Bioavailability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199" y="2116831"/>
            <a:ext cx="103195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effectLst/>
                <a:latin typeface="TimesLTStd" charset="0"/>
              </a:rPr>
              <a:t>Bioavailability </a:t>
            </a:r>
            <a:r>
              <a:rPr lang="en-US" sz="2400" dirty="0" smtClean="0">
                <a:effectLst/>
                <a:latin typeface="TimesLTStd" charset="0"/>
              </a:rPr>
              <a:t>is defined as </a:t>
            </a:r>
            <a:r>
              <a:rPr lang="en-US" sz="2400" dirty="0" smtClean="0">
                <a:solidFill>
                  <a:srgbClr val="FF0000"/>
                </a:solidFill>
                <a:effectLst/>
                <a:latin typeface="TimesLTStd" charset="0"/>
              </a:rPr>
              <a:t>the rate and extent </a:t>
            </a:r>
            <a:r>
              <a:rPr lang="en-US" sz="2400" dirty="0" smtClean="0">
                <a:effectLst/>
                <a:latin typeface="TimesLTStd" charset="0"/>
              </a:rPr>
              <a:t>to which the active ingredient or active moiety is absorbed from a drug product and becomes available at the site of action ;</a:t>
            </a:r>
          </a:p>
          <a:p>
            <a:pPr algn="just"/>
            <a:endParaRPr lang="en-US" sz="2400" dirty="0">
              <a:latin typeface="TimesLTStd" charset="0"/>
            </a:endParaRPr>
          </a:p>
          <a:p>
            <a:pPr algn="just"/>
            <a:endParaRPr lang="en-US" sz="2400" dirty="0" smtClean="0">
              <a:effectLst/>
              <a:latin typeface="TimesLTStd" charset="0"/>
            </a:endParaRPr>
          </a:p>
          <a:p>
            <a:pPr algn="just"/>
            <a:r>
              <a:rPr lang="en-US" sz="2400" dirty="0" smtClean="0">
                <a:effectLst/>
                <a:latin typeface="TimesLTStd" charset="0"/>
              </a:rPr>
              <a:t>Bioavailability data provide an estimate of the fraction of drug absorbed from the formulation, and provide information about the pharmacokinetics of the drug.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0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Absolute Bioavailability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715" y="2103120"/>
            <a:ext cx="10690485" cy="3931920"/>
          </a:xfrm>
        </p:spPr>
        <p:txBody>
          <a:bodyPr>
            <a:normAutofit/>
          </a:bodyPr>
          <a:lstStyle/>
          <a:p>
            <a:r>
              <a:rPr lang="en-US" dirty="0" smtClean="0"/>
              <a:t>Absolute </a:t>
            </a:r>
            <a:r>
              <a:rPr lang="en-US" dirty="0"/>
              <a:t>bioavailability compares the bioavailability of the active drug in the systemic circulation </a:t>
            </a:r>
            <a:r>
              <a:rPr lang="en-US" dirty="0" smtClean="0"/>
              <a:t>following </a:t>
            </a:r>
            <a:r>
              <a:rPr lang="en-US" dirty="0"/>
              <a:t>extravascular administration with the </a:t>
            </a:r>
            <a:r>
              <a:rPr lang="en-US" dirty="0" smtClean="0"/>
              <a:t>bioavailability </a:t>
            </a:r>
            <a:r>
              <a:rPr lang="en-US" dirty="0"/>
              <a:t>of the same drug following intravenous administration </a:t>
            </a:r>
            <a:endParaRPr lang="en-US" dirty="0" smtClean="0"/>
          </a:p>
          <a:p>
            <a:r>
              <a:rPr lang="en-US" dirty="0" smtClean="0"/>
              <a:t>Intravenous drug administration </a:t>
            </a:r>
            <a:r>
              <a:rPr lang="en-US" dirty="0"/>
              <a:t>is considered 100% absorbed. 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174" y="4069080"/>
            <a:ext cx="54356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806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6CC4940-1FE3-6A4E-B346-BF77F2971450}" vid="{1920D768-2979-6242-80A6-522CC34824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659</TotalTime>
  <Words>340</Words>
  <Application>Microsoft Macintosh PowerPoint</Application>
  <PresentationFormat>Widescreen</PresentationFormat>
  <Paragraphs>50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Cambria Math</vt:lpstr>
      <vt:lpstr>Century Gothic</vt:lpstr>
      <vt:lpstr>Garamond</vt:lpstr>
      <vt:lpstr>Mangal</vt:lpstr>
      <vt:lpstr>Times New Roman</vt:lpstr>
      <vt:lpstr>TimesLTStd</vt:lpstr>
      <vt:lpstr>Arial</vt:lpstr>
      <vt:lpstr>Savon</vt:lpstr>
      <vt:lpstr>Calculation of pharmacokinetic parameters From plasma data</vt:lpstr>
      <vt:lpstr>PowerPoint Presentation</vt:lpstr>
      <vt:lpstr>I.V. BOLUS DOSE</vt:lpstr>
      <vt:lpstr>1. Elimination rate constant (K) and Elimination half life (t1/2)  </vt:lpstr>
      <vt:lpstr>2. Apparent volume of distribution (V)    </vt:lpstr>
      <vt:lpstr>3- Clearance (Cl)   </vt:lpstr>
      <vt:lpstr>Bioavailiability</vt:lpstr>
      <vt:lpstr>Bioavailability</vt:lpstr>
      <vt:lpstr>Absolute Bioavailability  </vt:lpstr>
      <vt:lpstr>Relative Bioavailability  </vt:lpstr>
      <vt:lpstr>PowerPoint Presentation</vt:lpstr>
      <vt:lpstr>Exercise</vt:lpstr>
      <vt:lpstr>Methods of AUC ESTIMATION</vt:lpstr>
      <vt:lpstr>AUC (area under curve)</vt:lpstr>
      <vt:lpstr>PowerPoint Presentation</vt:lpstr>
      <vt:lpstr>I.V.  bolus (residual method)</vt:lpstr>
      <vt:lpstr>I.V.  bolus (Trapezoidal method) </vt:lpstr>
      <vt:lpstr>    </vt:lpstr>
      <vt:lpstr>EXRRAVASCULAR (residual)</vt:lpstr>
      <vt:lpstr>EXRRAVASCULAR (trapezoidal)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26</cp:revision>
  <dcterms:created xsi:type="dcterms:W3CDTF">2020-02-22T12:33:10Z</dcterms:created>
  <dcterms:modified xsi:type="dcterms:W3CDTF">2022-12-18T19:14:01Z</dcterms:modified>
</cp:coreProperties>
</file>